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83" r:id="rId4"/>
  </p:sldMasterIdLst>
  <p:notesMasterIdLst>
    <p:notesMasterId r:id="rId11"/>
  </p:notesMasterIdLst>
  <p:sldIdLst>
    <p:sldId id="356" r:id="rId5"/>
    <p:sldId id="357" r:id="rId6"/>
    <p:sldId id="358" r:id="rId7"/>
    <p:sldId id="603" r:id="rId8"/>
    <p:sldId id="606" r:id="rId9"/>
    <p:sldId id="304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7A0B"/>
    <a:srgbClr val="876B69"/>
    <a:srgbClr val="5992D6"/>
    <a:srgbClr val="C0504D"/>
    <a:srgbClr val="00529C"/>
    <a:srgbClr val="D95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12" y="102"/>
      </p:cViewPr>
      <p:guideLst>
        <p:guide orient="horz" pos="2140"/>
        <p:guide pos="2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7F25A8C7-CC1A-4A08-9B4B-31F43B054C7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F9E1B693-632D-4080-9CF6-EA28B66DC801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hape 110" descr="G:\DESIGN\GRAFICRIVER\MY CREATION\2016\01_Rockefeller Creative PowerPoint Template\macbookpro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79763" y="2582863"/>
            <a:ext cx="5926137" cy="3389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4101650" y="2887390"/>
            <a:ext cx="3988703" cy="2547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5"/>
          <p:cNvSpPr/>
          <p:nvPr userDrawn="1"/>
        </p:nvSpPr>
        <p:spPr>
          <a:xfrm>
            <a:off x="8936038" y="0"/>
            <a:ext cx="3255963" cy="6858000"/>
          </a:xfrm>
          <a:prstGeom prst="rect">
            <a:avLst/>
          </a:prstGeom>
          <a:solidFill>
            <a:srgbClr val="BDA778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rtl="0" fontAlgn="base">
              <a:spcBef>
                <a:spcPts val="0"/>
              </a:spcBef>
              <a:buNone/>
            </a:pPr>
            <a:endParaRPr sz="1355" strike="noStrike" noProof="1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483" name="Shape 126" descr="Ipad Black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577013" y="571500"/>
            <a:ext cx="3733800" cy="570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6865856" y="1363829"/>
            <a:ext cx="3095625" cy="4170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490305" y="2518663"/>
            <a:ext cx="1820675" cy="1820675"/>
          </a:xfrm>
          <a:prstGeom prst="ellipse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142" name="Shape 142"/>
          <p:cNvSpPr>
            <a:spLocks noGrp="1"/>
          </p:cNvSpPr>
          <p:nvPr>
            <p:ph type="pic" idx="3"/>
          </p:nvPr>
        </p:nvSpPr>
        <p:spPr>
          <a:xfrm>
            <a:off x="5185661" y="2518663"/>
            <a:ext cx="1820675" cy="1820675"/>
          </a:xfrm>
          <a:prstGeom prst="ellipse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143" name="Shape 143"/>
          <p:cNvSpPr>
            <a:spLocks noGrp="1"/>
          </p:cNvSpPr>
          <p:nvPr>
            <p:ph type="pic" idx="4"/>
          </p:nvPr>
        </p:nvSpPr>
        <p:spPr>
          <a:xfrm>
            <a:off x="8881017" y="2518663"/>
            <a:ext cx="1820675" cy="1820675"/>
          </a:xfrm>
          <a:prstGeom prst="ellipse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>
            <a:off x="1" y="2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4109884"/>
            <a:ext cx="12192000" cy="2748116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8981" cy="6858000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4454014" y="860298"/>
            <a:ext cx="3156154" cy="5161935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334963"/>
            <a:ext cx="12192000" cy="2255837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529943" cy="6858000"/>
          </a:xfrm>
        </p:spPr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37281" y="2519993"/>
            <a:ext cx="4330782" cy="3136979"/>
          </a:xfrm>
          <a:custGeom>
            <a:avLst/>
            <a:gdLst>
              <a:gd name="connsiteX0" fmla="*/ 4836 w 4330782"/>
              <a:gd name="connsiteY0" fmla="*/ 0 h 3136979"/>
              <a:gd name="connsiteX1" fmla="*/ 4325946 w 4330782"/>
              <a:gd name="connsiteY1" fmla="*/ 2198 h 3136979"/>
              <a:gd name="connsiteX2" fmla="*/ 4330782 w 4330782"/>
              <a:gd name="connsiteY2" fmla="*/ 6596 h 3136979"/>
              <a:gd name="connsiteX3" fmla="*/ 4330782 w 4330782"/>
              <a:gd name="connsiteY3" fmla="*/ 3132582 h 3136979"/>
              <a:gd name="connsiteX4" fmla="*/ 4325946 w 4330782"/>
              <a:gd name="connsiteY4" fmla="*/ 3136979 h 3136979"/>
              <a:gd name="connsiteX5" fmla="*/ 4836 w 4330782"/>
              <a:gd name="connsiteY5" fmla="*/ 3134780 h 3136979"/>
              <a:gd name="connsiteX6" fmla="*/ 0 w 4330782"/>
              <a:gd name="connsiteY6" fmla="*/ 3130383 h 3136979"/>
              <a:gd name="connsiteX7" fmla="*/ 0 w 4330782"/>
              <a:gd name="connsiteY7" fmla="*/ 4397 h 3136979"/>
              <a:gd name="connsiteX8" fmla="*/ 4836 w 4330782"/>
              <a:gd name="connsiteY8" fmla="*/ 0 h 31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82" h="3136979">
                <a:moveTo>
                  <a:pt x="4836" y="0"/>
                </a:moveTo>
                <a:cubicBezTo>
                  <a:pt x="4325946" y="2198"/>
                  <a:pt x="4325946" y="2198"/>
                  <a:pt x="4325946" y="2198"/>
                </a:cubicBezTo>
                <a:cubicBezTo>
                  <a:pt x="4328364" y="2198"/>
                  <a:pt x="4330782" y="4397"/>
                  <a:pt x="4330782" y="6596"/>
                </a:cubicBezTo>
                <a:cubicBezTo>
                  <a:pt x="4330782" y="3132582"/>
                  <a:pt x="4330782" y="3132582"/>
                  <a:pt x="4330782" y="3132582"/>
                </a:cubicBezTo>
                <a:cubicBezTo>
                  <a:pt x="4330782" y="3134780"/>
                  <a:pt x="4328364" y="3136979"/>
                  <a:pt x="4325946" y="3136979"/>
                </a:cubicBezTo>
                <a:lnTo>
                  <a:pt x="4836" y="3134780"/>
                </a:lnTo>
                <a:cubicBezTo>
                  <a:pt x="2418" y="3134780"/>
                  <a:pt x="0" y="3132582"/>
                  <a:pt x="0" y="3130383"/>
                </a:cubicBezTo>
                <a:cubicBezTo>
                  <a:pt x="0" y="4397"/>
                  <a:pt x="0" y="4397"/>
                  <a:pt x="0" y="4397"/>
                </a:cubicBezTo>
                <a:cubicBezTo>
                  <a:pt x="0" y="2198"/>
                  <a:pt x="2418" y="0"/>
                  <a:pt x="48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fontAlgn="auto"/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hape 110" descr="G:\DESIGN\GRAFICRIVER\MY CREATION\2016\01_Rockefeller Creative PowerPoint Template\macbookpro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79763" y="2582863"/>
            <a:ext cx="5926137" cy="3389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4101650" y="2887390"/>
            <a:ext cx="3988703" cy="2547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5"/>
          <p:cNvSpPr/>
          <p:nvPr userDrawn="1"/>
        </p:nvSpPr>
        <p:spPr>
          <a:xfrm>
            <a:off x="8936038" y="0"/>
            <a:ext cx="3255963" cy="6858000"/>
          </a:xfrm>
          <a:prstGeom prst="rect">
            <a:avLst/>
          </a:prstGeom>
          <a:solidFill>
            <a:srgbClr val="BDA778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rtl="0" fontAlgn="base">
              <a:spcBef>
                <a:spcPts val="0"/>
              </a:spcBef>
              <a:buNone/>
            </a:pPr>
            <a:endParaRPr sz="1355" strike="noStrike" noProof="1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483" name="Shape 126" descr="Ipad Black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577013" y="571500"/>
            <a:ext cx="3733800" cy="570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6865856" y="1363829"/>
            <a:ext cx="3095625" cy="4170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490305" y="2518663"/>
            <a:ext cx="1820675" cy="1820675"/>
          </a:xfrm>
          <a:prstGeom prst="ellipse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142" name="Shape 142"/>
          <p:cNvSpPr>
            <a:spLocks noGrp="1"/>
          </p:cNvSpPr>
          <p:nvPr>
            <p:ph type="pic" idx="3"/>
          </p:nvPr>
        </p:nvSpPr>
        <p:spPr>
          <a:xfrm>
            <a:off x="5185661" y="2518663"/>
            <a:ext cx="1820675" cy="1820675"/>
          </a:xfrm>
          <a:prstGeom prst="ellipse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143" name="Shape 143"/>
          <p:cNvSpPr>
            <a:spLocks noGrp="1"/>
          </p:cNvSpPr>
          <p:nvPr>
            <p:ph type="pic" idx="4"/>
          </p:nvPr>
        </p:nvSpPr>
        <p:spPr>
          <a:xfrm>
            <a:off x="8881017" y="2518663"/>
            <a:ext cx="1820675" cy="1820675"/>
          </a:xfrm>
          <a:prstGeom prst="ellipse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>
            <a:off x="1" y="2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fontAlgn="auto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4109884"/>
            <a:ext cx="12192000" cy="2748116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8981" cy="6858000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4454014" y="860298"/>
            <a:ext cx="3156154" cy="5161935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334963"/>
            <a:ext cx="12192000" cy="2255837"/>
          </a:xfrm>
        </p:spPr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529943" cy="6858000"/>
          </a:xfrm>
        </p:spPr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37281" y="2519993"/>
            <a:ext cx="4330782" cy="3136979"/>
          </a:xfrm>
          <a:custGeom>
            <a:avLst/>
            <a:gdLst>
              <a:gd name="connsiteX0" fmla="*/ 4836 w 4330782"/>
              <a:gd name="connsiteY0" fmla="*/ 0 h 3136979"/>
              <a:gd name="connsiteX1" fmla="*/ 4325946 w 4330782"/>
              <a:gd name="connsiteY1" fmla="*/ 2198 h 3136979"/>
              <a:gd name="connsiteX2" fmla="*/ 4330782 w 4330782"/>
              <a:gd name="connsiteY2" fmla="*/ 6596 h 3136979"/>
              <a:gd name="connsiteX3" fmla="*/ 4330782 w 4330782"/>
              <a:gd name="connsiteY3" fmla="*/ 3132582 h 3136979"/>
              <a:gd name="connsiteX4" fmla="*/ 4325946 w 4330782"/>
              <a:gd name="connsiteY4" fmla="*/ 3136979 h 3136979"/>
              <a:gd name="connsiteX5" fmla="*/ 4836 w 4330782"/>
              <a:gd name="connsiteY5" fmla="*/ 3134780 h 3136979"/>
              <a:gd name="connsiteX6" fmla="*/ 0 w 4330782"/>
              <a:gd name="connsiteY6" fmla="*/ 3130383 h 3136979"/>
              <a:gd name="connsiteX7" fmla="*/ 0 w 4330782"/>
              <a:gd name="connsiteY7" fmla="*/ 4397 h 3136979"/>
              <a:gd name="connsiteX8" fmla="*/ 4836 w 4330782"/>
              <a:gd name="connsiteY8" fmla="*/ 0 h 31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82" h="3136979">
                <a:moveTo>
                  <a:pt x="4836" y="0"/>
                </a:moveTo>
                <a:cubicBezTo>
                  <a:pt x="4325946" y="2198"/>
                  <a:pt x="4325946" y="2198"/>
                  <a:pt x="4325946" y="2198"/>
                </a:cubicBezTo>
                <a:cubicBezTo>
                  <a:pt x="4328364" y="2198"/>
                  <a:pt x="4330782" y="4397"/>
                  <a:pt x="4330782" y="6596"/>
                </a:cubicBezTo>
                <a:cubicBezTo>
                  <a:pt x="4330782" y="3132582"/>
                  <a:pt x="4330782" y="3132582"/>
                  <a:pt x="4330782" y="3132582"/>
                </a:cubicBezTo>
                <a:cubicBezTo>
                  <a:pt x="4330782" y="3134780"/>
                  <a:pt x="4328364" y="3136979"/>
                  <a:pt x="4325946" y="3136979"/>
                </a:cubicBezTo>
                <a:lnTo>
                  <a:pt x="4836" y="3134780"/>
                </a:lnTo>
                <a:cubicBezTo>
                  <a:pt x="2418" y="3134780"/>
                  <a:pt x="0" y="3132582"/>
                  <a:pt x="0" y="3130383"/>
                </a:cubicBezTo>
                <a:cubicBezTo>
                  <a:pt x="0" y="4397"/>
                  <a:pt x="0" y="4397"/>
                  <a:pt x="0" y="4397"/>
                </a:cubicBezTo>
                <a:cubicBezTo>
                  <a:pt x="0" y="2198"/>
                  <a:pt x="2418" y="0"/>
                  <a:pt x="48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fontAlgn="auto"/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4" Type="http://schemas.openxmlformats.org/officeDocument/2006/relationships/theme" Target="../theme/theme3.xml"/><Relationship Id="rId23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1418CF7-1B67-4434-96FA-C8B1B1CB299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2C4F371-28C8-4A47-892C-A39520F05738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TextBox 18"/>
          <p:cNvSpPr txBox="1"/>
          <p:nvPr/>
        </p:nvSpPr>
        <p:spPr>
          <a:xfrm>
            <a:off x="1063625" y="623888"/>
            <a:ext cx="469423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新生测评流程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041525" y="1589088"/>
            <a:ext cx="8937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-6350" y="1776413"/>
            <a:ext cx="12203113" cy="2861310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60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云南工商学院</a:t>
            </a:r>
            <a:endParaRPr lang="zh-CN" altLang="en-US" sz="6000" b="1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60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2025</a:t>
            </a:r>
            <a:r>
              <a:rPr lang="zh-CN" altLang="en-US" sz="60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级</a:t>
            </a:r>
            <a:r>
              <a:rPr lang="zh-CN" altLang="en-US" sz="6000" b="1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新生心理测评</a:t>
            </a:r>
            <a:endParaRPr lang="zh-CN" altLang="en-US" sz="6000" b="1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6566" name="文本框 1"/>
          <p:cNvSpPr txBox="1"/>
          <p:nvPr/>
        </p:nvSpPr>
        <p:spPr>
          <a:xfrm>
            <a:off x="3629025" y="5205095"/>
            <a:ext cx="52625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学生处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心理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健康中心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11750675" y="0"/>
            <a:ext cx="45085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800" strike="noStrike" noProof="1">
              <a:cs typeface="+mn-ea"/>
              <a:sym typeface="+mn-lt"/>
            </a:endParaRPr>
          </a:p>
        </p:txBody>
      </p:sp>
      <p:sp>
        <p:nvSpPr>
          <p:cNvPr id="67586" name="Rectangle 4"/>
          <p:cNvSpPr/>
          <p:nvPr/>
        </p:nvSpPr>
        <p:spPr>
          <a:xfrm>
            <a:off x="208280" y="194310"/>
            <a:ext cx="11774805" cy="6739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亲爱的同学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们：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欢迎</a:t>
            </a:r>
            <a:r>
              <a:rPr lang="zh-CN" altLang="en-US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来到云南工商学院！</a:t>
            </a:r>
            <a:endParaRPr lang="zh-CN" altLang="en-US" sz="2800" b="1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学校为了更好的了解各位同学的身心状况，现组织一次心理测试，（需使用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校园网）心理测评的结果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没有好坏、对错之分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，学校将对大家的测评结果进行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严格保密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，请大家根据自己的实际情况，凭第一印象认真作答每一个问题即可。       本次测试共包含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两个量表：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《症状自评量表SCL-90》、</a:t>
            </a:r>
            <a:r>
              <a:rPr lang="en-US" altLang="zh-CN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《大学生人格问卷（UPI）》（总共耗时大约需</a:t>
            </a:r>
            <a:r>
              <a:rPr lang="en-US" altLang="zh-CN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分钟，请选择一个放松安静的环境进行</a:t>
            </a:r>
            <a:r>
              <a:rPr lang="zh-CN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）（为后续工作的开展，请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尽快</a:t>
            </a:r>
            <a:r>
              <a:rPr lang="zh-CN" altLang="en-US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完成本次测评</a:t>
            </a:r>
            <a:r>
              <a:rPr lang="zh-CN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sz="2800" b="1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latin typeface="微软雅黑" panose="020B0503020204020204" pitchFamily="34" charset="-122"/>
                <a:sym typeface="Arial" panose="020B0604020202020204" pitchFamily="34" charset="0"/>
              </a:rPr>
              <a:t>具体操作如下：</a:t>
            </a:r>
            <a:endParaRPr lang="zh-CN" sz="2800" b="1" dirty="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1" name="TextBox 18"/>
          <p:cNvSpPr txBox="1"/>
          <p:nvPr/>
        </p:nvSpPr>
        <p:spPr>
          <a:xfrm>
            <a:off x="591820" y="216535"/>
            <a:ext cx="974979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2400" b="1" dirty="0">
                <a:latin typeface="微软雅黑" panose="020B0503020204020204" pitchFamily="34" charset="-122"/>
                <a:sym typeface="Arial" panose="020B0604020202020204" pitchFamily="34" charset="0"/>
              </a:rPr>
              <a:t>测评流程</a:t>
            </a:r>
            <a:r>
              <a:rPr lang="zh-CN" sz="2400" b="1" dirty="0">
                <a:latin typeface="微软雅黑" panose="020B0503020204020204" pitchFamily="34" charset="-122"/>
                <a:sym typeface="Arial" panose="020B0604020202020204" pitchFamily="34" charset="0"/>
              </a:rPr>
              <a:t>文字指导如下：</a:t>
            </a:r>
            <a:endParaRPr sz="2400" b="1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endParaRPr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33"/>
          <p:cNvSpPr txBox="1"/>
          <p:nvPr/>
        </p:nvSpPr>
        <p:spPr>
          <a:xfrm>
            <a:off x="1063625" y="2987358"/>
            <a:ext cx="373063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ru-RU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480695" y="807085"/>
            <a:ext cx="11095990" cy="4277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测评流程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sz="2000" b="1" dirty="0">
                <a:latin typeface="微软雅黑" panose="020B0503020204020204" pitchFamily="34" charset="-122"/>
                <a:sym typeface="Arial" panose="020B0604020202020204" pitchFamily="34" charset="0"/>
              </a:rPr>
              <a:t>为保证同学们的信息安全，请</a:t>
            </a:r>
            <a:r>
              <a:rPr lang="zh-CN" sz="2000" b="1" dirty="0">
                <a:latin typeface="微软雅黑" panose="020B0503020204020204" pitchFamily="34" charset="-122"/>
                <a:sym typeface="Arial" panose="020B0604020202020204" pitchFamily="34" charset="0"/>
              </a:rPr>
              <a:t>使用</a:t>
            </a:r>
            <a:r>
              <a:rPr sz="2000" b="1" dirty="0">
                <a:latin typeface="微软雅黑" panose="020B0503020204020204" pitchFamily="34" charset="-122"/>
                <a:sym typeface="Arial" panose="020B0604020202020204" pitchFamily="34" charset="0"/>
              </a:rPr>
              <a:t>校园网进行测评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sz="2000" b="1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sym typeface="+mn-ea"/>
              </a:rPr>
              <a:t>第一步：</a:t>
            </a:r>
            <a:r>
              <a:rPr lang="zh-CN" sz="2000" b="1">
                <a:sym typeface="+mn-ea"/>
              </a:rPr>
              <a:t>打开手机微信，关注微信公众号“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云工商心理健康服务平台”，在“心理测试</a:t>
            </a:r>
            <a:r>
              <a:rPr lang="zh-CN" sz="2000" b="1">
                <a:sym typeface="+mn-ea"/>
              </a:rPr>
              <a:t>”菜单栏目中点击“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测评链接</a:t>
            </a:r>
            <a:r>
              <a:rPr lang="zh-CN" sz="2000" b="1">
                <a:sym typeface="+mn-ea"/>
              </a:rPr>
              <a:t>”，点击“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弹出网址</a:t>
            </a:r>
            <a:r>
              <a:rPr lang="zh-CN" sz="2000" b="1">
                <a:sym typeface="+mn-ea"/>
              </a:rPr>
              <a:t>”，进入“心理健康测评系统”登录框页面。</a:t>
            </a:r>
            <a:endParaRPr lang="zh-CN" sz="2000" b="1"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sz="2000" b="1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sym typeface="+mn-ea"/>
              </a:rPr>
              <a:t>第二步：</a:t>
            </a:r>
            <a:r>
              <a:rPr lang="zh-CN" sz="2000" b="1">
                <a:sym typeface="+mn-ea"/>
              </a:rPr>
              <a:t>登录“心理健康测评档案管理系统”，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用户名：学号，密码：学号</a:t>
            </a:r>
            <a:r>
              <a:rPr lang="zh-CN" sz="2000" b="1">
                <a:sym typeface="+mn-ea"/>
              </a:rPr>
              <a:t>；</a:t>
            </a:r>
            <a:endParaRPr lang="zh-CN" sz="2000" b="1"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sz="2000" b="1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sym typeface="+mn-ea"/>
              </a:rPr>
              <a:t>第三步：</a:t>
            </a:r>
            <a:r>
              <a:rPr lang="zh-CN" sz="2000" b="1">
                <a:sym typeface="+mn-ea"/>
              </a:rPr>
              <a:t>登录完毕后，点击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右上角三条杠</a:t>
            </a:r>
            <a:r>
              <a:rPr lang="zh-CN" sz="2000" b="1">
                <a:sym typeface="+mn-ea"/>
              </a:rPr>
              <a:t>的图标处，再依次点击“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心理测验</a:t>
            </a:r>
            <a:r>
              <a:rPr lang="zh-CN" sz="2000" b="1">
                <a:sym typeface="+mn-ea"/>
              </a:rPr>
              <a:t>”，“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我的测验</a:t>
            </a:r>
            <a:r>
              <a:rPr lang="zh-CN" sz="2000" b="1">
                <a:sym typeface="+mn-ea"/>
              </a:rPr>
              <a:t>”进入测评列表，一共有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两个测评</a:t>
            </a:r>
            <a:r>
              <a:rPr lang="zh-CN" sz="2000" b="1">
                <a:sym typeface="+mn-ea"/>
              </a:rPr>
              <a:t>，请逐个点击“作答”完成，完成后均点击“提交”截图即可；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zh-CN" sz="2000" b="1"/>
          </a:p>
        </p:txBody>
      </p:sp>
      <p:sp>
        <p:nvSpPr>
          <p:cNvPr id="11" name="TextBox 18"/>
          <p:cNvSpPr txBox="1"/>
          <p:nvPr/>
        </p:nvSpPr>
        <p:spPr>
          <a:xfrm>
            <a:off x="1934845" y="5302250"/>
            <a:ext cx="79762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到此本次测评结束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33"/>
          <p:cNvSpPr txBox="1"/>
          <p:nvPr/>
        </p:nvSpPr>
        <p:spPr>
          <a:xfrm>
            <a:off x="1063625" y="2987358"/>
            <a:ext cx="373063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ru-RU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464185" y="161925"/>
            <a:ext cx="110959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sz="2400" b="1" dirty="0">
                <a:latin typeface="微软雅黑" panose="020B0503020204020204" pitchFamily="34" charset="-122"/>
                <a:sym typeface="Arial" panose="020B0604020202020204" pitchFamily="34" charset="0"/>
              </a:rPr>
              <a:t>测评</a:t>
            </a:r>
            <a:r>
              <a:rPr lang="zh-CN" sz="2400" b="1" dirty="0">
                <a:latin typeface="微软雅黑" panose="020B0503020204020204" pitchFamily="34" charset="-122"/>
                <a:sym typeface="Arial" panose="020B0604020202020204" pitchFamily="34" charset="0"/>
              </a:rPr>
              <a:t>操作示意图</a:t>
            </a:r>
            <a:r>
              <a:rPr lang="en-US" altLang="zh-CN" sz="2400" b="1" dirty="0">
                <a:latin typeface="微软雅黑" panose="020B0503020204020204" pitchFamily="34" charset="-122"/>
                <a:sym typeface="Arial" panose="020B0604020202020204" pitchFamily="34" charset="0"/>
              </a:rPr>
              <a:t> 1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sym typeface="+mn-ea"/>
              </a:rPr>
              <a:t>第一步：</a:t>
            </a:r>
            <a:r>
              <a:rPr lang="zh-CN" sz="2000" b="1">
                <a:sym typeface="+mn-ea"/>
              </a:rPr>
              <a:t>打开手机微信，关注微信公众号“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云工商心理健康服务平台”，在“心理测试</a:t>
            </a:r>
            <a:r>
              <a:rPr lang="zh-CN" sz="2000" b="1">
                <a:sym typeface="+mn-ea"/>
              </a:rPr>
              <a:t>”菜单栏目中，点击“测评链接”，点击“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弹出网址</a:t>
            </a:r>
            <a:r>
              <a:rPr lang="zh-CN" sz="2000" b="1">
                <a:sym typeface="+mn-ea"/>
              </a:rPr>
              <a:t>”，进入“心理健康测评系统”登录框页面。</a:t>
            </a:r>
            <a:endParaRPr lang="zh-CN" sz="2000" b="1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</a:rPr>
              <a:t>第二步：</a:t>
            </a:r>
            <a:r>
              <a:rPr lang="zh-CN" sz="2000" b="1"/>
              <a:t>登录“心理健康测评档案管理系统”，</a:t>
            </a:r>
            <a:r>
              <a:rPr lang="zh-CN" sz="2000" b="1">
                <a:solidFill>
                  <a:srgbClr val="FF0000"/>
                </a:solidFill>
              </a:rPr>
              <a:t>用户名：学号，密码：学号</a:t>
            </a:r>
            <a:r>
              <a:rPr lang="zh-CN" sz="2000" b="1"/>
              <a:t>；</a:t>
            </a:r>
            <a:endParaRPr lang="zh-CN" sz="2000" b="1"/>
          </a:p>
          <a:p>
            <a:pPr algn="l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sym typeface="+mn-ea"/>
              </a:rPr>
              <a:t>第三步：</a:t>
            </a:r>
            <a:r>
              <a:rPr lang="zh-CN" sz="2000" b="1">
                <a:sym typeface="+mn-ea"/>
              </a:rPr>
              <a:t>登录完毕后，点击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右上角三条杠</a:t>
            </a:r>
            <a:r>
              <a:rPr lang="zh-CN" sz="2000" b="1">
                <a:sym typeface="+mn-ea"/>
              </a:rPr>
              <a:t>的图标处，再依次点击“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心理测验</a:t>
            </a:r>
            <a:r>
              <a:rPr lang="zh-CN" sz="2000" b="1">
                <a:sym typeface="+mn-ea"/>
              </a:rPr>
              <a:t>”，“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我的测验</a:t>
            </a:r>
            <a:r>
              <a:rPr lang="zh-CN" sz="2000" b="1">
                <a:sym typeface="+mn-ea"/>
              </a:rPr>
              <a:t>”进入测评列表，一共有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两个测评</a:t>
            </a:r>
            <a:r>
              <a:rPr lang="zh-CN" sz="2000" b="1">
                <a:sym typeface="+mn-ea"/>
              </a:rPr>
              <a:t>，请逐个点击“作答”完成，完成后均点击“提交”截图即可；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" descr="qrcode_for_gh_5a3e98ff909d_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455" y="3223260"/>
            <a:ext cx="2077720" cy="2077720"/>
          </a:xfrm>
          <a:prstGeom prst="rect">
            <a:avLst/>
          </a:prstGeom>
        </p:spPr>
      </p:pic>
      <p:cxnSp>
        <p:nvCxnSpPr>
          <p:cNvPr id="14" name="直接箭头连接符 8"/>
          <p:cNvCxnSpPr/>
          <p:nvPr/>
        </p:nvCxnSpPr>
        <p:spPr>
          <a:xfrm>
            <a:off x="2102485" y="4276408"/>
            <a:ext cx="70739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8"/>
          <p:cNvCxnSpPr/>
          <p:nvPr/>
        </p:nvCxnSpPr>
        <p:spPr>
          <a:xfrm>
            <a:off x="4940300" y="4256723"/>
            <a:ext cx="71882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图片 7" descr="微信图片编辑_202309210947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95" y="2639060"/>
            <a:ext cx="1862455" cy="385127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85" y="2639695"/>
            <a:ext cx="2035810" cy="34347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172085"/>
            <a:ext cx="2035810" cy="2579370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95" y="190500"/>
            <a:ext cx="2014855" cy="2486025"/>
          </a:xfrm>
          <a:prstGeom prst="rect">
            <a:avLst/>
          </a:prstGeom>
        </p:spPr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0" y="260985"/>
            <a:ext cx="1845310" cy="2066925"/>
          </a:xfrm>
          <a:prstGeom prst="rect">
            <a:avLst/>
          </a:prstGeom>
        </p:spPr>
      </p:pic>
      <p:pic>
        <p:nvPicPr>
          <p:cNvPr id="13" name="图片 1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870" y="85725"/>
            <a:ext cx="2143125" cy="214312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400" y="3319780"/>
            <a:ext cx="2016125" cy="3204845"/>
          </a:xfrm>
          <a:prstGeom prst="rect">
            <a:avLst/>
          </a:prstGeom>
        </p:spPr>
      </p:pic>
      <p:pic>
        <p:nvPicPr>
          <p:cNvPr id="15" name="图片 14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90" y="3683635"/>
            <a:ext cx="2337435" cy="3034665"/>
          </a:xfrm>
          <a:prstGeom prst="rect">
            <a:avLst/>
          </a:prstGeom>
        </p:spPr>
      </p:pic>
      <p:pic>
        <p:nvPicPr>
          <p:cNvPr id="16" name="图片 15" descr="7"/>
          <p:cNvPicPr>
            <a:picLocks noChangeAspect="1"/>
          </p:cNvPicPr>
          <p:nvPr/>
        </p:nvPicPr>
        <p:blipFill>
          <a:blip r:embed="rId7"/>
          <a:srcRect r="5563"/>
          <a:stretch>
            <a:fillRect/>
          </a:stretch>
        </p:blipFill>
        <p:spPr>
          <a:xfrm>
            <a:off x="6416675" y="3069590"/>
            <a:ext cx="2285365" cy="3455035"/>
          </a:xfrm>
          <a:prstGeom prst="rect">
            <a:avLst/>
          </a:prstGeom>
        </p:spPr>
      </p:pic>
      <p:pic>
        <p:nvPicPr>
          <p:cNvPr id="18" name="图片 17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7330" y="3027045"/>
            <a:ext cx="2821940" cy="3497580"/>
          </a:xfrm>
          <a:prstGeom prst="rect">
            <a:avLst/>
          </a:prstGeom>
        </p:spPr>
      </p:pic>
      <p:cxnSp>
        <p:nvCxnSpPr>
          <p:cNvPr id="2" name="直接箭头连接符 1"/>
          <p:cNvCxnSpPr>
            <a:stCxn id="10" idx="3"/>
          </p:cNvCxnSpPr>
          <p:nvPr/>
        </p:nvCxnSpPr>
        <p:spPr>
          <a:xfrm>
            <a:off x="2527300" y="1461770"/>
            <a:ext cx="93154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5707380" y="1595755"/>
            <a:ext cx="709295" cy="1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8369935" y="1446530"/>
            <a:ext cx="99123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866390" y="4920615"/>
            <a:ext cx="93154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784850" y="4923790"/>
            <a:ext cx="93154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8498840" y="4770755"/>
            <a:ext cx="686435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524000" y="2860358"/>
            <a:ext cx="9144000" cy="1655762"/>
          </a:xfrm>
        </p:spPr>
        <p:txBody>
          <a:bodyPr vert="horz" lIns="91440" tIns="45720" rIns="91440" bIns="45720" anchor="b" anchorCtr="0">
            <a:normAutofit fontScale="90000"/>
          </a:bodyPr>
          <a:p>
            <a:pPr defTabSz="914400">
              <a:buClrTx/>
              <a:buSzTx/>
              <a:buFontTx/>
              <a:buNone/>
            </a:pPr>
            <a:br>
              <a:rPr lang="zh-CN" altLang="en-US" b="1" kern="1200" dirty="0">
                <a:latin typeface="+mj-lt"/>
                <a:ea typeface="+mj-ea"/>
                <a:cs typeface="+mj-cs"/>
              </a:rPr>
            </a:br>
            <a:r>
              <a:rPr lang="zh-CN" altLang="en-US" b="1" kern="1200" dirty="0">
                <a:latin typeface="+mj-lt"/>
                <a:ea typeface="+mj-ea"/>
                <a:cs typeface="+mj-cs"/>
              </a:rPr>
              <a:t>谢 谢 大 家</a:t>
            </a:r>
            <a:r>
              <a:rPr lang="en-US" altLang="zh-CN" b="1" kern="1200" dirty="0">
                <a:latin typeface="+mj-lt"/>
                <a:ea typeface="+mj-ea"/>
                <a:cs typeface="+mj-cs"/>
              </a:rPr>
              <a:t> </a:t>
            </a:r>
            <a:r>
              <a:rPr lang="zh-CN" altLang="en-US" b="1" kern="1200" dirty="0">
                <a:latin typeface="+mj-lt"/>
                <a:ea typeface="+mj-ea"/>
                <a:cs typeface="+mj-cs"/>
              </a:rPr>
              <a:t>的</a:t>
            </a:r>
            <a:r>
              <a:rPr lang="en-US" altLang="zh-CN" b="1" kern="1200" dirty="0">
                <a:latin typeface="+mj-lt"/>
                <a:ea typeface="+mj-ea"/>
                <a:cs typeface="+mj-cs"/>
              </a:rPr>
              <a:t> </a:t>
            </a:r>
            <a:r>
              <a:rPr lang="zh-CN" altLang="en-US" b="1" kern="1200" dirty="0">
                <a:latin typeface="+mj-lt"/>
                <a:ea typeface="+mj-ea"/>
                <a:cs typeface="+mj-cs"/>
              </a:rPr>
              <a:t>配</a:t>
            </a:r>
            <a:r>
              <a:rPr lang="en-US" altLang="zh-CN" b="1" kern="1200" dirty="0">
                <a:latin typeface="+mj-lt"/>
                <a:ea typeface="+mj-ea"/>
                <a:cs typeface="+mj-cs"/>
              </a:rPr>
              <a:t> </a:t>
            </a:r>
            <a:r>
              <a:rPr lang="zh-CN" altLang="en-US" b="1" kern="1200" dirty="0">
                <a:latin typeface="+mj-lt"/>
                <a:ea typeface="+mj-ea"/>
                <a:cs typeface="+mj-cs"/>
              </a:rPr>
              <a:t>合！</a:t>
            </a:r>
            <a:endParaRPr lang="zh-CN" altLang="en-U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991235" y="1012825"/>
            <a:ext cx="110959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 sz="2400" b="1" dirty="0"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微软雅黑" panose="020B0503020204020204" pitchFamily="34" charset="-122"/>
                <a:sym typeface="Arial" panose="020B0604020202020204" pitchFamily="34" charset="0"/>
              </a:rPr>
              <a:t>最后将</a:t>
            </a:r>
            <a:r>
              <a:rPr sz="3200" b="1" dirty="0">
                <a:latin typeface="微软雅黑" panose="020B0503020204020204" pitchFamily="34" charset="-122"/>
                <a:sym typeface="Arial" panose="020B0604020202020204" pitchFamily="34" charset="0"/>
              </a:rPr>
              <a:t>测试结果首页</a:t>
            </a:r>
            <a:r>
              <a:rPr lang="zh-CN" sz="3200" b="1" dirty="0">
                <a:latin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sz="3200" b="1" dirty="0">
                <a:latin typeface="微软雅黑" panose="020B0503020204020204" pitchFamily="34" charset="-122"/>
                <a:sym typeface="Arial" panose="020B0604020202020204" pitchFamily="34" charset="0"/>
              </a:rPr>
              <a:t>截图</a:t>
            </a:r>
            <a:r>
              <a:rPr lang="zh-CN" sz="3200" b="1" dirty="0">
                <a:latin typeface="微软雅黑" panose="020B0503020204020204" pitchFamily="34" charset="-122"/>
                <a:sym typeface="Arial" panose="020B0604020202020204" pitchFamily="34" charset="0"/>
              </a:rPr>
              <a:t>展示给老师，测试结束。</a:t>
            </a:r>
            <a:endParaRPr lang="zh-CN" sz="3200" b="1" dirty="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PP_MARK_KEY" val="86efafc0-5901-42b3-9e27-acc68a513bc9"/>
  <p:tag name="COMMONDATA" val="eyJoZGlkIjoiZDU1YmJlYjYxNDA0MmJjYmU1ODYyYjgwNWIxYmE0ZDYifQ=="/>
  <p:tag name="commondata" val="eyJoZGlkIjoiODVlMjFiMmQ0ZTY5MGM5MzA2Y2JmZjk1OWEzYzc2NDEifQ==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bu50j2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bu50j2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WPS 演示</Application>
  <PresentationFormat>宽屏</PresentationFormat>
  <Paragraphs>41</Paragraphs>
  <Slides>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Arial</vt:lpstr>
      <vt:lpstr>Lora</vt:lpstr>
      <vt:lpstr>Times New Roman</vt:lpstr>
      <vt:lpstr>Calibri</vt:lpstr>
      <vt:lpstr>Arial Unicode MS</vt:lpstr>
      <vt:lpstr>Office 主题</vt:lpstr>
      <vt:lpstr>5_Office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谢 谢 大 家 的 配 合！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南柯一梦</cp:lastModifiedBy>
  <cp:revision>87</cp:revision>
  <dcterms:created xsi:type="dcterms:W3CDTF">2018-03-01T02:03:00Z</dcterms:created>
  <dcterms:modified xsi:type="dcterms:W3CDTF">2025-09-12T08:22:35Z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KSORubyTemplateID">
    <vt:lpwstr>2</vt:lpwstr>
  </property>
  <property fmtid="{D5CDD505-2E9C-101B-9397-08002B2CF9AE}" pid="4" name="ICV">
    <vt:lpwstr>BA292195AFE4431DA42936827E80F750_13</vt:lpwstr>
  </property>
</Properties>
</file>